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2" r:id="rId5"/>
    <p:sldId id="261" r:id="rId6"/>
    <p:sldId id="260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4F"/>
    <a:srgbClr val="FFB871"/>
    <a:srgbClr val="FFC78F"/>
    <a:srgbClr val="FFAB57"/>
    <a:srgbClr val="CC6600"/>
    <a:srgbClr val="9F658C"/>
    <a:srgbClr val="A98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3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43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324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49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2697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34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29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2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2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7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D7FB0C-9923-44F8-8564-73EEEFF1C3D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32C7B7-EA32-4BCD-B524-535A111B5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85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1946496" y="1348966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FINANCE</a:t>
            </a:r>
            <a:endParaRPr lang="en-US" sz="2400" dirty="0">
              <a:latin typeface="Raleway" panose="020B0503030101060003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946496" y="3339220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OPERATIONS</a:t>
            </a:r>
            <a:endParaRPr lang="en-US" sz="2400" dirty="0" smtClean="0">
              <a:latin typeface="Raleway" panose="020B0503030101060003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810000" y="348559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PEOPLE</a:t>
            </a:r>
            <a:endParaRPr lang="en-US" sz="2400" dirty="0">
              <a:latin typeface="Raleway" panose="020B0503030101060003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810001" y="4339627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A987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MARKETING</a:t>
            </a:r>
            <a:endParaRPr lang="en-US" sz="2400" dirty="0">
              <a:latin typeface="Raleway" panose="020B0503030101060003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673504" y="1348966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RESOURCES</a:t>
            </a:r>
            <a:endParaRPr lang="en-US" sz="2400" dirty="0">
              <a:latin typeface="Raleway" panose="020B0503030101060003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673503" y="3339220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INNOVATION</a:t>
            </a:r>
            <a:endParaRPr lang="en-US" sz="2400" dirty="0">
              <a:latin typeface="Raleway" panose="020B0503030101060003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10000" y="2338813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6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8282" y="1507403"/>
            <a:ext cx="2364463" cy="1960074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PEOPLE</a:t>
            </a:r>
            <a:endParaRPr lang="en-US" sz="2400" dirty="0">
              <a:latin typeface="Raleway" panose="020B05030301010600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828163"/>
              </p:ext>
            </p:extLst>
          </p:nvPr>
        </p:nvGraphicFramePr>
        <p:xfrm>
          <a:off x="3720973" y="2851840"/>
          <a:ext cx="7876516" cy="3386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06576"/>
                <a:gridCol w="1702051"/>
                <a:gridCol w="1738265"/>
                <a:gridCol w="1629624"/>
              </a:tblGrid>
              <a:tr h="677200">
                <a:tc>
                  <a:txBody>
                    <a:bodyPr/>
                    <a:lstStyle/>
                    <a:p>
                      <a:r>
                        <a:rPr lang="en-US" dirty="0" smtClean="0"/>
                        <a:t>4 most important</a:t>
                      </a:r>
                      <a:r>
                        <a:rPr lang="en-US" baseline="0" dirty="0" smtClean="0"/>
                        <a:t> contributors to success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the Same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/>
                </a:tc>
              </a:tr>
              <a:tr h="67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3498" y="4760512"/>
            <a:ext cx="3069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Leadership/Management</a:t>
            </a:r>
          </a:p>
          <a:p>
            <a:r>
              <a:rPr lang="en-US" dirty="0" smtClean="0"/>
              <a:t>Dedicated Employees</a:t>
            </a:r>
          </a:p>
          <a:p>
            <a:r>
              <a:rPr lang="en-US" dirty="0" smtClean="0"/>
              <a:t>Entrepreneurial</a:t>
            </a:r>
          </a:p>
          <a:p>
            <a:r>
              <a:rPr lang="en-US" dirty="0" smtClean="0"/>
              <a:t>Responsive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48266" y="2164274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1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047183" y="1519472"/>
            <a:ext cx="2320706" cy="2002325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RESOURCES</a:t>
            </a:r>
            <a:endParaRPr lang="en-US" sz="2400" dirty="0">
              <a:latin typeface="Raleway" panose="020B0503030101060003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15004"/>
              </p:ext>
            </p:extLst>
          </p:nvPr>
        </p:nvGraphicFramePr>
        <p:xfrm>
          <a:off x="3512745" y="2792910"/>
          <a:ext cx="7478164" cy="36703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07398"/>
                <a:gridCol w="1792586"/>
                <a:gridCol w="1539089"/>
                <a:gridCol w="1539091"/>
              </a:tblGrid>
              <a:tr h="688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most important</a:t>
                      </a:r>
                      <a:r>
                        <a:rPr lang="en-US" baseline="0" dirty="0" smtClean="0"/>
                        <a:t> contributors to success</a:t>
                      </a:r>
                      <a:endParaRPr lang="en-US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Worse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the Same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3498" y="4760512"/>
            <a:ext cx="3069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Facilities</a:t>
            </a:r>
          </a:p>
          <a:p>
            <a:r>
              <a:rPr lang="en-US" dirty="0" smtClean="0"/>
              <a:t>Equipment</a:t>
            </a:r>
          </a:p>
          <a:p>
            <a:r>
              <a:rPr lang="en-US" dirty="0" smtClean="0"/>
              <a:t>Sufficient Capital</a:t>
            </a:r>
          </a:p>
          <a:p>
            <a:r>
              <a:rPr lang="en-US" dirty="0" smtClean="0"/>
              <a:t>Reliable Suppliers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48266" y="2164274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1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081134" y="1646222"/>
            <a:ext cx="2585519" cy="220150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Raleway" panose="020B0503030101060003" pitchFamily="34" charset="0"/>
              </a:rPr>
              <a:t>INNOVATION</a:t>
            </a:r>
            <a:endParaRPr lang="en-US" sz="2400" dirty="0">
              <a:latin typeface="Raleway" panose="020B0503030101060003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043195"/>
              </p:ext>
            </p:extLst>
          </p:nvPr>
        </p:nvGraphicFramePr>
        <p:xfrm>
          <a:off x="3512745" y="2960483"/>
          <a:ext cx="7722604" cy="367034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53077"/>
                <a:gridCol w="1738265"/>
                <a:gridCol w="1729212"/>
                <a:gridCol w="1702050"/>
              </a:tblGrid>
              <a:tr h="6219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most important</a:t>
                      </a:r>
                      <a:r>
                        <a:rPr lang="en-US" baseline="0" dirty="0" smtClean="0"/>
                        <a:t> contributors to success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the</a:t>
                      </a:r>
                      <a:r>
                        <a:rPr lang="en-US" baseline="0" dirty="0" smtClean="0"/>
                        <a:t> Same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77639" y="4791172"/>
            <a:ext cx="3008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Innovative Management</a:t>
            </a:r>
          </a:p>
          <a:p>
            <a:r>
              <a:rPr lang="en-US" dirty="0" smtClean="0"/>
              <a:t>Innovative Products</a:t>
            </a:r>
          </a:p>
          <a:p>
            <a:r>
              <a:rPr lang="en-US" dirty="0" smtClean="0"/>
              <a:t>Open approach to problem-solving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548266" y="2164274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3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33603" y="1517964"/>
            <a:ext cx="2850333" cy="2556096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A987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MARKETING</a:t>
            </a:r>
            <a:endParaRPr lang="en-US" sz="2400" dirty="0">
              <a:latin typeface="Raleway" panose="020B05030301010600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5979"/>
              </p:ext>
            </p:extLst>
          </p:nvPr>
        </p:nvGraphicFramePr>
        <p:xfrm>
          <a:off x="4019739" y="3005750"/>
          <a:ext cx="7496268" cy="3396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78178"/>
                <a:gridCol w="1530035"/>
                <a:gridCol w="1448555"/>
                <a:gridCol w="1439500"/>
              </a:tblGrid>
              <a:tr h="6219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 most important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contributors to success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65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Worse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9F65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the Same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65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Better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658C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64745" y="451847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Reputation</a:t>
            </a:r>
          </a:p>
          <a:p>
            <a:r>
              <a:rPr lang="en-US" dirty="0" smtClean="0"/>
              <a:t>Market Share</a:t>
            </a:r>
          </a:p>
          <a:p>
            <a:r>
              <a:rPr lang="en-US" dirty="0" smtClean="0"/>
              <a:t>Service and product</a:t>
            </a:r>
          </a:p>
          <a:p>
            <a:r>
              <a:rPr lang="en-US" dirty="0" smtClean="0"/>
              <a:t>Sales Force effectiveness</a:t>
            </a:r>
          </a:p>
          <a:p>
            <a:r>
              <a:rPr lang="en-US" dirty="0" smtClean="0"/>
              <a:t>Visibility in marketplace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638800" y="2149681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7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967966" y="1581338"/>
            <a:ext cx="2771115" cy="2456507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OPERATIONS</a:t>
            </a:r>
            <a:endParaRPr lang="en-US" sz="2400" dirty="0" smtClean="0">
              <a:latin typeface="Raleway" panose="020B05030301010600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37280"/>
              </p:ext>
            </p:extLst>
          </p:nvPr>
        </p:nvGraphicFramePr>
        <p:xfrm>
          <a:off x="3476531" y="3112884"/>
          <a:ext cx="7749768" cy="344493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942376"/>
                <a:gridCol w="1810693"/>
                <a:gridCol w="1575303"/>
                <a:gridCol w="1421396"/>
              </a:tblGrid>
              <a:tr h="688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most important</a:t>
                      </a:r>
                      <a:r>
                        <a:rPr lang="en-US" baseline="0" dirty="0" smtClean="0"/>
                        <a:t> contributors to success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the Same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4745" y="4518477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Fulfillment capability</a:t>
            </a:r>
          </a:p>
          <a:p>
            <a:r>
              <a:rPr lang="en-US" dirty="0" smtClean="0"/>
              <a:t>Staff efficiency</a:t>
            </a:r>
          </a:p>
          <a:p>
            <a:r>
              <a:rPr lang="en-US" dirty="0" smtClean="0"/>
              <a:t>Economies of scale</a:t>
            </a:r>
          </a:p>
          <a:p>
            <a:r>
              <a:rPr lang="en-US" dirty="0" smtClean="0"/>
              <a:t>Quality</a:t>
            </a:r>
          </a:p>
          <a:p>
            <a:r>
              <a:rPr lang="en-US" dirty="0" smtClean="0"/>
              <a:t>Consistency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548266" y="2164274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5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487378" y="347051"/>
            <a:ext cx="2172831" cy="1689980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Raleway" panose="020B0503030101060003" pitchFamily="34" charset="0"/>
              </a:rPr>
              <a:t>PRIMO-F</a:t>
            </a:r>
            <a:endParaRPr lang="en-US" sz="3600" b="1" dirty="0">
              <a:latin typeface="Raleway" panose="020B0503030101060003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050203" y="1493821"/>
            <a:ext cx="2806574" cy="2444436"/>
          </a:xfrm>
          <a:custGeom>
            <a:avLst/>
            <a:gdLst>
              <a:gd name="connsiteX0" fmla="*/ 344032 w 1376127"/>
              <a:gd name="connsiteY0" fmla="*/ 0 h 1140736"/>
              <a:gd name="connsiteX1" fmla="*/ 1013988 w 1376127"/>
              <a:gd name="connsiteY1" fmla="*/ 0 h 1140736"/>
              <a:gd name="connsiteX2" fmla="*/ 1376127 w 1376127"/>
              <a:gd name="connsiteY2" fmla="*/ 561315 h 1140736"/>
              <a:gd name="connsiteX3" fmla="*/ 1032095 w 1376127"/>
              <a:gd name="connsiteY3" fmla="*/ 1131683 h 1140736"/>
              <a:gd name="connsiteX4" fmla="*/ 362139 w 1376127"/>
              <a:gd name="connsiteY4" fmla="*/ 1140736 h 1140736"/>
              <a:gd name="connsiteX5" fmla="*/ 0 w 1376127"/>
              <a:gd name="connsiteY5" fmla="*/ 597528 h 1140736"/>
              <a:gd name="connsiteX6" fmla="*/ 344032 w 1376127"/>
              <a:gd name="connsiteY6" fmla="*/ 0 h 11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6127" h="1140736">
                <a:moveTo>
                  <a:pt x="344032" y="0"/>
                </a:moveTo>
                <a:lnTo>
                  <a:pt x="1013988" y="0"/>
                </a:lnTo>
                <a:lnTo>
                  <a:pt x="1376127" y="561315"/>
                </a:lnTo>
                <a:lnTo>
                  <a:pt x="1032095" y="1131683"/>
                </a:lnTo>
                <a:lnTo>
                  <a:pt x="362139" y="1140736"/>
                </a:lnTo>
                <a:lnTo>
                  <a:pt x="0" y="597528"/>
                </a:lnTo>
                <a:lnTo>
                  <a:pt x="344032" y="0"/>
                </a:ln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Raleway" panose="020B0503030101060003" pitchFamily="34" charset="0"/>
              </a:rPr>
              <a:t>FINANCE</a:t>
            </a:r>
            <a:endParaRPr lang="en-US" sz="2400" dirty="0">
              <a:latin typeface="Raleway" panose="020B0503030101060003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51589"/>
              </p:ext>
            </p:extLst>
          </p:nvPr>
        </p:nvGraphicFramePr>
        <p:xfrm>
          <a:off x="3476531" y="3112884"/>
          <a:ext cx="7749768" cy="344493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924269"/>
                <a:gridCol w="1629624"/>
                <a:gridCol w="1756372"/>
                <a:gridCol w="1439503"/>
              </a:tblGrid>
              <a:tr h="6889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most important</a:t>
                      </a:r>
                      <a:r>
                        <a:rPr lang="en-US" baseline="0" dirty="0" smtClean="0"/>
                        <a:t> contributors to success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</a:t>
                      </a:r>
                      <a:r>
                        <a:rPr lang="en-US" baseline="0" dirty="0" smtClean="0"/>
                        <a:t> the Same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4F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8F"/>
                    </a:solidFill>
                  </a:tcPr>
                </a:tc>
              </a:tr>
              <a:tr h="688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71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64745" y="451847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Financial stability</a:t>
            </a:r>
          </a:p>
          <a:p>
            <a:r>
              <a:rPr lang="en-US" dirty="0" smtClean="0"/>
              <a:t>Profitability</a:t>
            </a:r>
          </a:p>
          <a:p>
            <a:r>
              <a:rPr lang="en-US" dirty="0" smtClean="0"/>
              <a:t>Sufficient capital</a:t>
            </a:r>
          </a:p>
          <a:p>
            <a:r>
              <a:rPr lang="en-US" dirty="0" smtClean="0"/>
              <a:t>Consistent growth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548266" y="2164274"/>
            <a:ext cx="555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Compared to our competitors….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2736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746</TotalTime>
  <Words>162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Raleway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usinger</dc:creator>
  <cp:lastModifiedBy>carolyn usinger</cp:lastModifiedBy>
  <cp:revision>16</cp:revision>
  <dcterms:created xsi:type="dcterms:W3CDTF">2016-07-11T04:24:01Z</dcterms:created>
  <dcterms:modified xsi:type="dcterms:W3CDTF">2016-07-11T16:50:54Z</dcterms:modified>
</cp:coreProperties>
</file>